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RXUaKcxXqWyv2l3ICkl1CIIym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755FA4-0EE3-4EA3-ACD1-54B428C756B8}">
  <a:tblStyle styleId="{19755FA4-0EE3-4EA3-ACD1-54B428C756B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0CBFD94-7C08-4F7B-8B81-282132AE37B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5272bdb1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05272bdb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c74465862_4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fc7446586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f2b03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3f2b03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/single col text">
  <p:cSld name="1_Heading w/single col 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idx="1" type="body"/>
          </p:nvPr>
        </p:nvSpPr>
        <p:spPr>
          <a:xfrm>
            <a:off x="304800" y="285750"/>
            <a:ext cx="8077200" cy="171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1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2" type="body"/>
          </p:nvPr>
        </p:nvSpPr>
        <p:spPr>
          <a:xfrm>
            <a:off x="304800" y="8001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7" name="Google Shape;8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7"/>
          <p:cNvGrpSpPr/>
          <p:nvPr/>
        </p:nvGrpSpPr>
        <p:grpSpPr>
          <a:xfrm>
            <a:off x="0" y="0"/>
            <a:ext cx="4316700" cy="5143500"/>
            <a:chOff x="0" y="0"/>
            <a:chExt cx="4316700" cy="5143500"/>
          </a:xfrm>
        </p:grpSpPr>
        <p:sp>
          <p:nvSpPr>
            <p:cNvPr id="16" name="Google Shape;16;p27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7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7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311725" y="653326"/>
            <a:ext cx="37065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4620575" y="653325"/>
            <a:ext cx="42117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6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8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28" name="Google Shape;28;p28"/>
          <p:cNvSpPr txBox="1"/>
          <p:nvPr>
            <p:ph idx="1" type="body"/>
          </p:nvPr>
        </p:nvSpPr>
        <p:spPr>
          <a:xfrm>
            <a:off x="3529200" y="2540500"/>
            <a:ext cx="52953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0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1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343975"/>
            <a:ext cx="1272100" cy="312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1"/>
          <p:cNvPicPr preferRelativeResize="0"/>
          <p:nvPr/>
        </p:nvPicPr>
        <p:blipFill rotWithShape="1">
          <a:blip r:embed="rId3">
            <a:alphaModFix/>
          </a:blip>
          <a:srcRect b="0" l="38684" r="0" t="0"/>
          <a:stretch/>
        </p:blipFill>
        <p:spPr>
          <a:xfrm>
            <a:off x="2291" y="1670719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1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510266" y="147841"/>
            <a:ext cx="803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entury Gothic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" type="body"/>
          </p:nvPr>
        </p:nvSpPr>
        <p:spPr>
          <a:xfrm>
            <a:off x="510266" y="1339827"/>
            <a:ext cx="80337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48" name="Google Shape;48;p32"/>
          <p:cNvCxnSpPr/>
          <p:nvPr/>
        </p:nvCxnSpPr>
        <p:spPr>
          <a:xfrm>
            <a:off x="590687" y="885825"/>
            <a:ext cx="2160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/single col text 1">
  <p:cSld name="Heading w/single col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" type="body"/>
          </p:nvPr>
        </p:nvSpPr>
        <p:spPr>
          <a:xfrm>
            <a:off x="304800" y="285750"/>
            <a:ext cx="8077200" cy="171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1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2" type="body"/>
          </p:nvPr>
        </p:nvSpPr>
        <p:spPr>
          <a:xfrm>
            <a:off x="304800" y="8001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eading w/single col text">
  <p:cSld name="2_Heading w/single co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idx="1" type="body"/>
          </p:nvPr>
        </p:nvSpPr>
        <p:spPr>
          <a:xfrm>
            <a:off x="304800" y="285750"/>
            <a:ext cx="8077200" cy="171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 i="0" sz="1100" cap="none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2" type="body"/>
          </p:nvPr>
        </p:nvSpPr>
        <p:spPr>
          <a:xfrm>
            <a:off x="304800" y="8001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www.ibm.com/cloud/learn/deep-learn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10.jpg"/><Relationship Id="rId8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kommise/DAEN690_Team_Highligh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28883" l="0" r="0" t="28880"/>
          <a:stretch/>
        </p:blipFill>
        <p:spPr>
          <a:xfrm>
            <a:off x="0" y="-21265"/>
            <a:ext cx="9143995" cy="2574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>
            <p:ph type="title"/>
          </p:nvPr>
        </p:nvSpPr>
        <p:spPr>
          <a:xfrm>
            <a:off x="836400" y="2803600"/>
            <a:ext cx="74904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Detecting Profanity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In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Social Media Comments</a:t>
            </a:r>
            <a:endParaRPr b="1"/>
          </a:p>
        </p:txBody>
      </p:sp>
      <p:sp>
        <p:nvSpPr>
          <p:cNvPr id="100" name="Google Shape;100;p1"/>
          <p:cNvSpPr txBox="1"/>
          <p:nvPr/>
        </p:nvSpPr>
        <p:spPr>
          <a:xfrm>
            <a:off x="6241025" y="4589400"/>
            <a:ext cx="2903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</a:t>
            </a: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ponsored by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Accenture Federal Services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-115825" y="4589400"/>
            <a:ext cx="2327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Under the guidance of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Dr. Isaac K. Gang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11"/>
          <p:cNvGraphicFramePr/>
          <p:nvPr/>
        </p:nvGraphicFramePr>
        <p:xfrm>
          <a:off x="47975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1630675"/>
                <a:gridCol w="1630675"/>
                <a:gridCol w="1630675"/>
                <a:gridCol w="1630675"/>
                <a:gridCol w="16306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Type of Model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Dataset</a:t>
                      </a:r>
                      <a:endParaRPr sz="14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sz="14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4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sz="14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Feed Forward Neural Network</a:t>
                      </a:r>
                      <a:endParaRPr b="1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Original Dataset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72%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73%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72%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Feed Forward Neural Network</a:t>
                      </a:r>
                      <a:endParaRPr b="1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Original + Back Translated Dataset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76%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76%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76%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Naive Bayes</a:t>
                      </a:r>
                      <a:endParaRPr b="1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Original Dataset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90%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92%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87%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Naive Bayes</a:t>
                      </a:r>
                      <a:endParaRPr b="1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Original + Back Translated Dataset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92%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94%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89%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225">
                <a:tc>
                  <a:txBody>
                    <a:bodyPr/>
                    <a:lstStyle/>
                    <a:p>
                      <a:pPr indent="-177800" lvl="0" marL="1778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Recurrent Neural Network</a:t>
                      </a:r>
                      <a:endParaRPr b="1" i="0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 Dataset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r>
                        <a:rPr lang="en" sz="1200" u="none" cap="none" strike="noStrike"/>
                        <a:t>1</a:t>
                      </a: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225">
                <a:tc>
                  <a:txBody>
                    <a:bodyPr/>
                    <a:lstStyle/>
                    <a:p>
                      <a:pPr indent="-177800" lvl="0" marL="1778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</a:rPr>
                        <a:t>Recurrent Neural Network</a:t>
                      </a:r>
                      <a:endParaRPr b="1" i="0" sz="14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 + Back Translated Dataset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94.3%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94.2%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94.5%</a:t>
                      </a:r>
                      <a:endParaRPr sz="1200" u="none" cap="none" strike="noStrike"/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-225" y="-26823"/>
            <a:ext cx="9144000" cy="8025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20">
                <a:solidFill>
                  <a:schemeClr val="lt1"/>
                </a:solidFill>
              </a:rPr>
              <a:t>Model Development</a:t>
            </a:r>
            <a:r>
              <a:rPr b="1" lang="en" sz="2400">
                <a:solidFill>
                  <a:schemeClr val="lt1"/>
                </a:solidFill>
              </a:rPr>
              <a:t> -</a:t>
            </a:r>
            <a:r>
              <a:rPr b="1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Model Metrics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272bdb17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616161"/>
                </a:solidFill>
              </a:rPr>
              <a:t>‹#›</a:t>
            </a:fld>
            <a:endParaRPr>
              <a:solidFill>
                <a:srgbClr val="616161"/>
              </a:solidFill>
            </a:endParaRPr>
          </a:p>
        </p:txBody>
      </p:sp>
      <p:pic>
        <p:nvPicPr>
          <p:cNvPr id="233" name="Google Shape;233;g105272bdb1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1416026"/>
            <a:ext cx="3145127" cy="251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05272bdb17_0_1"/>
          <p:cNvSpPr txBox="1"/>
          <p:nvPr/>
        </p:nvSpPr>
        <p:spPr>
          <a:xfrm>
            <a:off x="4572000" y="912525"/>
            <a:ext cx="43227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Subset of machine learning and are at the heart of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</a:t>
            </a:r>
            <a:r>
              <a:rPr lang="en">
                <a:solidFill>
                  <a:schemeClr val="dk1"/>
                </a:solidFill>
              </a:rPr>
              <a:t> algorithms.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Comprises of node layers, containing an input layer, one or more hidden layers, and an output layer.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Each node, or artificial neuron, connects to another and has an associated weight and threshold.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 a text data in NN, length of all sentences should be equal. So, we append special &lt;PAD&gt; tokens.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35" name="Google Shape;235;g105272bdb17_0_1"/>
          <p:cNvSpPr txBox="1"/>
          <p:nvPr>
            <p:ph type="title"/>
          </p:nvPr>
        </p:nvSpPr>
        <p:spPr>
          <a:xfrm>
            <a:off x="548075" y="500926"/>
            <a:ext cx="37065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1"/>
                </a:solidFill>
              </a:rPr>
              <a:t>Neural Networks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>
            <p:ph type="title"/>
          </p:nvPr>
        </p:nvSpPr>
        <p:spPr>
          <a:xfrm>
            <a:off x="353900" y="519350"/>
            <a:ext cx="37065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Feed Forward Neural Network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8"/>
          <p:cNvSpPr txBox="1"/>
          <p:nvPr>
            <p:ph idx="1" type="body"/>
          </p:nvPr>
        </p:nvSpPr>
        <p:spPr>
          <a:xfrm>
            <a:off x="4405050" y="860450"/>
            <a:ext cx="46161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The feed forward neural network model is the simplest form of neural network as information is only processed in one direction and never backwards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Activation function used - ReLu (</a:t>
            </a:r>
            <a:r>
              <a:rPr lang="en" sz="1400">
                <a:solidFill>
                  <a:srgbClr val="232629"/>
                </a:solidFill>
                <a:highlight>
                  <a:srgbClr val="FFFFFF"/>
                </a:highlight>
              </a:rPr>
              <a:t>rectified linear units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Epochs - 100 ; Hidden layers - 2 with size 500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Loss function - CrossEntropyLoss()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Optimizer - SGD(</a:t>
            </a: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Stochastic Gradient Descent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42" name="Google Shape;2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00" y="1657742"/>
            <a:ext cx="3771900" cy="20414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>
            <p:ph type="title"/>
          </p:nvPr>
        </p:nvSpPr>
        <p:spPr>
          <a:xfrm>
            <a:off x="291200" y="560600"/>
            <a:ext cx="3706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20">
                <a:solidFill>
                  <a:schemeClr val="lt1"/>
                </a:solidFill>
              </a:rPr>
              <a:t>Naive Bayes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10"/>
          <p:cNvSpPr txBox="1"/>
          <p:nvPr>
            <p:ph idx="1" type="body"/>
          </p:nvPr>
        </p:nvSpPr>
        <p:spPr>
          <a:xfrm>
            <a:off x="4641375" y="1100988"/>
            <a:ext cx="42117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 Naive Bayes classifier is a probabilistic machine learning model that’s used for classification task.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The algorithm just assumes that each input variable is independent.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The crux of the classifier is based on the Bayes theorem.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25" y="2134961"/>
            <a:ext cx="4125200" cy="873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321100" y="487600"/>
            <a:ext cx="37065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20">
                <a:solidFill>
                  <a:schemeClr val="lt1"/>
                </a:solidFill>
              </a:rPr>
              <a:t>Recurrent Neural Network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4672525" y="487600"/>
            <a:ext cx="42117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Works on the principle of saving the output of a layer and feeding this back to the input in order to predict the output of the layer.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Works in three stages.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 the first stage, it moves through the hidden layer and makes a prediction.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 the second stage, it compares its prediction with the true value using the loss function.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 the final stage, it uses the error values in back-propagation, which further calculates the gradient for each point (node).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Activation function used : Sigmoid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926" y="1764025"/>
            <a:ext cx="2366100" cy="25514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/>
        </p:nvSpPr>
        <p:spPr>
          <a:xfrm>
            <a:off x="582125" y="220200"/>
            <a:ext cx="7946700" cy="4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</a:rPr>
              <a:t>Recurrent N</a:t>
            </a:r>
            <a:r>
              <a:rPr b="1" lang="en" sz="2400">
                <a:solidFill>
                  <a:schemeClr val="dk1"/>
                </a:solidFill>
              </a:rPr>
              <a:t>eural Networks</a:t>
            </a:r>
            <a:endParaRPr b="1" i="0" sz="2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602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602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602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602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</a:rPr>
              <a:t>Naive Bayes</a:t>
            </a:r>
            <a:endParaRPr b="1" i="0" sz="2400" u="none" cap="none" strike="noStrike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6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5" name="Google Shape;265;p19"/>
          <p:cNvGraphicFramePr/>
          <p:nvPr/>
        </p:nvGraphicFramePr>
        <p:xfrm>
          <a:off x="841625" y="1200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627550"/>
                <a:gridCol w="2160425"/>
                <a:gridCol w="2697950"/>
                <a:gridCol w="1885675"/>
              </a:tblGrid>
              <a:tr h="3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Predicted Label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08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Non-Profane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</a:tr>
              <a:tr h="380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Non-Profane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13245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837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380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754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13272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66" name="Google Shape;266;p19"/>
          <p:cNvGraphicFramePr/>
          <p:nvPr/>
        </p:nvGraphicFramePr>
        <p:xfrm>
          <a:off x="841650" y="345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597325"/>
                <a:gridCol w="2294575"/>
                <a:gridCol w="2636775"/>
                <a:gridCol w="1842900"/>
              </a:tblGrid>
              <a:tr h="38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Predicted Label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94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Non-Profane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Non-Profane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12476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728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Profane Comment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1510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13394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19"/>
          <p:cNvSpPr txBox="1"/>
          <p:nvPr/>
        </p:nvSpPr>
        <p:spPr>
          <a:xfrm rot="-5400000">
            <a:off x="761525" y="1675475"/>
            <a:ext cx="7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 rot="-5400000">
            <a:off x="725375" y="4004775"/>
            <a:ext cx="84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Actual Label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69" name="Google Shape;2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-5550" y="-26826"/>
            <a:ext cx="9144000" cy="6858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Confusion Matrix 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/>
        </p:nvSpPr>
        <p:spPr>
          <a:xfrm>
            <a:off x="304800" y="8001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75" y="1257475"/>
            <a:ext cx="4411775" cy="3050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0"/>
          <p:cNvSpPr txBox="1"/>
          <p:nvPr/>
        </p:nvSpPr>
        <p:spPr>
          <a:xfrm>
            <a:off x="5434650" y="1257475"/>
            <a:ext cx="31944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 class matrix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similar to that of a Confusion Matrix.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confusion matrix we get the count of the actual and predicted values while in the class matrix we get the percentages of the actual and predicted values.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the cell on the top left represents 82% of the actual profane comments that are classified as profane by the model.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-5548" y="-26813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Class Matrix for Feed Forward NN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/>
        </p:nvSpPr>
        <p:spPr>
          <a:xfrm>
            <a:off x="379450" y="753450"/>
            <a:ext cx="84981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-Grams are a collection of co-occurring words inside a specific frame. </a:t>
            </a:r>
            <a:endParaRPr b="0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Different N-grams:</a:t>
            </a:r>
            <a:endParaRPr b="0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Unigram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1-gram (or unigram) is a one-word sequence.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Bigram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bigram is a sequence of two adjacent elements from a string of tokens, which are typically letters, syllables, or words.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Trigram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trigram is a sequence of three adjacent elements from a string.</a:t>
            </a:r>
            <a:endParaRPr b="0" i="0" sz="14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-5548" y="-26813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lang="en" sz="2420">
                <a:solidFill>
                  <a:schemeClr val="lt1"/>
                </a:solidFill>
              </a:rPr>
              <a:t>Visualizations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725" y="2812200"/>
            <a:ext cx="3882150" cy="1597225"/>
          </a:xfrm>
          <a:prstGeom prst="rect">
            <a:avLst/>
          </a:prstGeom>
          <a:noFill/>
          <a:ln cap="flat" cmpd="sng" w="9525">
            <a:solidFill>
              <a:srgbClr val="1E6E8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c74465862_4_9"/>
          <p:cNvSpPr/>
          <p:nvPr/>
        </p:nvSpPr>
        <p:spPr>
          <a:xfrm>
            <a:off x="0" y="-53395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Unigrams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fc74465862_4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gfc74465862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00" y="1108650"/>
            <a:ext cx="4063576" cy="292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gfc74465862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85" y="1108650"/>
            <a:ext cx="4033114" cy="292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/>
          <p:nvPr/>
        </p:nvSpPr>
        <p:spPr>
          <a:xfrm>
            <a:off x="0" y="-53395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i="0" lang="en" sz="24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Bigrams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300"/>
            <a:ext cx="4318510" cy="340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050" y="918300"/>
            <a:ext cx="4231251" cy="340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900" y="1341563"/>
            <a:ext cx="2560200" cy="25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403250" y="844097"/>
            <a:ext cx="323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Highlights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4925388" y="426024"/>
            <a:ext cx="4215123" cy="4391277"/>
            <a:chOff x="1389895" y="206066"/>
            <a:chExt cx="5297377" cy="4921853"/>
          </a:xfrm>
        </p:grpSpPr>
        <p:sp>
          <p:nvSpPr>
            <p:cNvPr id="110" name="Google Shape;110;p2"/>
            <p:cNvSpPr/>
            <p:nvPr/>
          </p:nvSpPr>
          <p:spPr>
            <a:xfrm>
              <a:off x="2880992" y="4320480"/>
              <a:ext cx="81300" cy="81300"/>
            </a:xfrm>
            <a:prstGeom prst="ellipse">
              <a:avLst/>
            </a:prstGeom>
            <a:solidFill>
              <a:srgbClr val="99611C"/>
            </a:solidFill>
            <a:ln cap="flat" cmpd="sng" w="25400">
              <a:solidFill>
                <a:srgbClr val="99611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700512" y="4393829"/>
              <a:ext cx="81300" cy="81300"/>
            </a:xfrm>
            <a:prstGeom prst="ellipse">
              <a:avLst/>
            </a:prstGeom>
            <a:solidFill>
              <a:srgbClr val="986021"/>
            </a:solidFill>
            <a:ln cap="flat" cmpd="sng" w="25400">
              <a:solidFill>
                <a:srgbClr val="98602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16047" y="4454465"/>
              <a:ext cx="81300" cy="81300"/>
            </a:xfrm>
            <a:prstGeom prst="ellipse">
              <a:avLst/>
            </a:prstGeom>
            <a:solidFill>
              <a:srgbClr val="986126"/>
            </a:solidFill>
            <a:ln cap="flat" cmpd="sng" w="25400">
              <a:solidFill>
                <a:srgbClr val="98612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28734" y="4501408"/>
              <a:ext cx="81300" cy="81300"/>
            </a:xfrm>
            <a:prstGeom prst="ellipse">
              <a:avLst/>
            </a:prstGeom>
            <a:solidFill>
              <a:srgbClr val="99632B"/>
            </a:solidFill>
            <a:ln cap="flat" cmpd="sng" w="25400">
              <a:solidFill>
                <a:srgbClr val="99632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65948" y="3610457"/>
              <a:ext cx="81300" cy="81300"/>
            </a:xfrm>
            <a:prstGeom prst="ellipse">
              <a:avLst/>
            </a:prstGeom>
            <a:solidFill>
              <a:srgbClr val="986430"/>
            </a:solidFill>
            <a:ln cap="flat" cmpd="sng" w="25400">
              <a:solidFill>
                <a:srgbClr val="98643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723044" y="3755200"/>
              <a:ext cx="81300" cy="81300"/>
            </a:xfrm>
            <a:prstGeom prst="ellipse">
              <a:avLst/>
            </a:prstGeom>
            <a:solidFill>
              <a:srgbClr val="976636"/>
            </a:solidFill>
            <a:ln cap="flat" cmpd="sng" w="25400">
              <a:solidFill>
                <a:srgbClr val="97663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457490" y="2730264"/>
              <a:ext cx="81300" cy="81300"/>
            </a:xfrm>
            <a:prstGeom prst="ellipse">
              <a:avLst/>
            </a:prstGeom>
            <a:solidFill>
              <a:srgbClr val="97673B"/>
            </a:solidFill>
            <a:ln cap="flat" cmpd="sng" w="25400">
              <a:solidFill>
                <a:srgbClr val="97673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775181" y="1657895"/>
              <a:ext cx="81300" cy="81300"/>
            </a:xfrm>
            <a:prstGeom prst="ellipse">
              <a:avLst/>
            </a:prstGeom>
            <a:solidFill>
              <a:srgbClr val="966841"/>
            </a:solidFill>
            <a:ln cap="flat" cmpd="sng" w="25400">
              <a:solidFill>
                <a:srgbClr val="96684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616336" y="389439"/>
              <a:ext cx="81300" cy="81300"/>
            </a:xfrm>
            <a:prstGeom prst="ellipse">
              <a:avLst/>
            </a:prstGeom>
            <a:solidFill>
              <a:srgbClr val="966A46"/>
            </a:solidFill>
            <a:ln cap="flat" cmpd="sng" w="25400">
              <a:solidFill>
                <a:srgbClr val="966A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734758" y="297997"/>
              <a:ext cx="81300" cy="81300"/>
            </a:xfrm>
            <a:prstGeom prst="ellipse">
              <a:avLst/>
            </a:prstGeom>
            <a:solidFill>
              <a:srgbClr val="946D4C"/>
            </a:solidFill>
            <a:ln cap="flat" cmpd="sng" w="25400">
              <a:solidFill>
                <a:srgbClr val="946D4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53180" y="206066"/>
              <a:ext cx="81300" cy="81300"/>
            </a:xfrm>
            <a:prstGeom prst="ellipse">
              <a:avLst/>
            </a:prstGeom>
            <a:solidFill>
              <a:srgbClr val="926F53"/>
            </a:solidFill>
            <a:ln cap="flat" cmpd="sng" w="25400">
              <a:solidFill>
                <a:srgbClr val="926F5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972172" y="297997"/>
              <a:ext cx="81300" cy="81300"/>
            </a:xfrm>
            <a:prstGeom prst="ellipse">
              <a:avLst/>
            </a:prstGeom>
            <a:solidFill>
              <a:srgbClr val="927159"/>
            </a:solidFill>
            <a:ln cap="flat" cmpd="sng" w="25400">
              <a:solidFill>
                <a:srgbClr val="9271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090594" y="389439"/>
              <a:ext cx="81300" cy="81300"/>
            </a:xfrm>
            <a:prstGeom prst="ellipse">
              <a:avLst/>
            </a:prstGeom>
            <a:solidFill>
              <a:srgbClr val="8F7460"/>
            </a:solidFill>
            <a:ln cap="flat" cmpd="sng" w="25400">
              <a:solidFill>
                <a:srgbClr val="8F746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853180" y="399708"/>
              <a:ext cx="81300" cy="81300"/>
            </a:xfrm>
            <a:prstGeom prst="ellipse">
              <a:avLst/>
            </a:prstGeom>
            <a:solidFill>
              <a:srgbClr val="8E7666"/>
            </a:solidFill>
            <a:ln cap="flat" cmpd="sng" w="25400">
              <a:solidFill>
                <a:srgbClr val="8E76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853180" y="593351"/>
              <a:ext cx="81300" cy="81300"/>
            </a:xfrm>
            <a:prstGeom prst="ellipse">
              <a:avLst/>
            </a:prstGeom>
            <a:solidFill>
              <a:srgbClr val="8C7A6D"/>
            </a:solidFill>
            <a:ln cap="flat" cmpd="sng" w="25400">
              <a:solidFill>
                <a:srgbClr val="8C7A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876395" y="4657519"/>
              <a:ext cx="1754100" cy="470400"/>
            </a:xfrm>
            <a:prstGeom prst="roundRect">
              <a:avLst>
                <a:gd fmla="val 16667" name="adj"/>
              </a:avLst>
            </a:prstGeom>
            <a:solidFill>
              <a:srgbClr val="99611C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899359" y="4680483"/>
              <a:ext cx="17082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278450" spcFirstLastPara="1" rIns="25700" wrap="square" tIns="2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Harsha Vardhan Velugoti</a:t>
              </a:r>
              <a:b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Scrum Master</a:t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389895" y="4196640"/>
              <a:ext cx="813600" cy="8133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24988" r="-24976" t="0"/>
              </a:stretch>
            </a:blip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417594" y="4101530"/>
              <a:ext cx="1754100" cy="470400"/>
            </a:xfrm>
            <a:prstGeom prst="roundRect">
              <a:avLst>
                <a:gd fmla="val 16667" name="adj"/>
              </a:avLst>
            </a:prstGeom>
            <a:solidFill>
              <a:srgbClr val="99632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3440558" y="4124494"/>
              <a:ext cx="17082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278450" spcFirstLastPara="1" rIns="25700" wrap="square" tIns="2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Saathvika Kommisetty</a:t>
              </a:r>
              <a:b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Product Owner</a:t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965232" y="3674562"/>
              <a:ext cx="813600" cy="8133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-6987" l="0" r="0" t="-6987"/>
              </a:stretch>
            </a:blip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53382" y="3298110"/>
              <a:ext cx="1754100" cy="470400"/>
            </a:xfrm>
            <a:prstGeom prst="roundRect">
              <a:avLst>
                <a:gd fmla="val 16667" name="adj"/>
              </a:avLst>
            </a:prstGeom>
            <a:solidFill>
              <a:srgbClr val="96684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4276346" y="3321074"/>
              <a:ext cx="17082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278450" spcFirstLastPara="1" rIns="25700" wrap="square" tIns="2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Nikhita Sagi</a:t>
              </a:r>
              <a:b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6883" y="2837231"/>
              <a:ext cx="813600" cy="8133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1997" l="0" r="0" t="-1988"/>
              </a:stretch>
            </a:blip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690065" y="2265350"/>
              <a:ext cx="1754100" cy="470400"/>
            </a:xfrm>
            <a:prstGeom prst="roundRect">
              <a:avLst>
                <a:gd fmla="val 16667" name="adj"/>
              </a:avLst>
            </a:prstGeom>
            <a:solidFill>
              <a:srgbClr val="937055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4713029" y="2288314"/>
              <a:ext cx="17082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278450" spcFirstLastPara="1" rIns="25700" wrap="square" tIns="2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Keerthi Gollamudi</a:t>
              </a:r>
              <a:b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203565" y="1804471"/>
              <a:ext cx="813600" cy="8133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-7988" l="0" r="0" t="-7988"/>
              </a:stretch>
            </a:blip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933172" y="1214008"/>
              <a:ext cx="1754100" cy="470400"/>
            </a:xfrm>
            <a:prstGeom prst="roundRect">
              <a:avLst>
                <a:gd fmla="val 16667" name="adj"/>
              </a:avLst>
            </a:prstGeom>
            <a:solidFill>
              <a:srgbClr val="8C7A6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4956136" y="1236972"/>
              <a:ext cx="17082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278450" spcFirstLastPara="1" rIns="25700" wrap="square" tIns="2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Kuldip Gadapa</a:t>
              </a:r>
              <a:b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446673" y="753129"/>
              <a:ext cx="813600" cy="8133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-15976" l="0" r="0" t="-15987"/>
              </a:stretch>
            </a:blip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5686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116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0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i="0" lang="en" sz="24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Trigrams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95500"/>
            <a:ext cx="4419600" cy="4000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99" y="895500"/>
            <a:ext cx="4419601" cy="4000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24"/>
          <p:cNvGraphicFramePr/>
          <p:nvPr/>
        </p:nvGraphicFramePr>
        <p:xfrm>
          <a:off x="748581" y="8024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{20CBFD94-7C08-4F7B-8B81-282132AE37B9}</a:tableStyleId>
              </a:tblPr>
              <a:tblGrid>
                <a:gridCol w="1460450"/>
                <a:gridCol w="1938575"/>
                <a:gridCol w="1359275"/>
                <a:gridCol w="1117225"/>
                <a:gridCol w="1932675"/>
              </a:tblGrid>
              <a:tr h="51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</a:t>
                      </a:r>
                      <a:endParaRPr b="1" u="none" cap="small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 cap="small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Probability</a:t>
                      </a:r>
                      <a:endParaRPr b="1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Impact</a:t>
                      </a:r>
                      <a:endParaRPr b="1" u="none" cap="small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Mitigation</a:t>
                      </a:r>
                      <a:endParaRPr b="1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Data Imbalance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The data should not be biased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edium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 u="none" cap="none" strike="noStrike"/>
                        <a:t>igh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Must train the model with a diverse dataset to make sure the data is not biased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ML/ DL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Should we use ML or DL models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 u="none" cap="none" strike="noStrike"/>
                        <a:t>igh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 u="none" cap="none" strike="noStrike"/>
                        <a:t>igh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Should </a:t>
                      </a:r>
                      <a:r>
                        <a:rPr lang="en" sz="1200"/>
                        <a:t>identify</a:t>
                      </a:r>
                      <a:r>
                        <a:rPr lang="en" sz="1200" u="none" cap="none" strike="noStrike"/>
                        <a:t> appropriate models for the given scenario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Class Inversion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In few cases the non</a:t>
                      </a:r>
                      <a:r>
                        <a:rPr lang="en" sz="1200"/>
                        <a:t>-</a:t>
                      </a:r>
                      <a:r>
                        <a:rPr lang="en" sz="1200" u="none" cap="none" strike="noStrike"/>
                        <a:t>profane text might change into a profane text due to text augmentation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edium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 u="none" cap="none" strike="noStrike"/>
                        <a:t>igh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Try not to perform text augmentation on non</a:t>
                      </a:r>
                      <a:r>
                        <a:rPr lang="en" sz="1200"/>
                        <a:t>-</a:t>
                      </a:r>
                      <a:r>
                        <a:rPr lang="en" sz="1200" u="none" cap="none" strike="noStrike"/>
                        <a:t>profane data</a:t>
                      </a:r>
                      <a:endParaRPr sz="12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‹#›</a:t>
            </a:fld>
            <a:endParaRPr sz="1000">
              <a:solidFill>
                <a:schemeClr val="dk1"/>
              </a:solidFill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0" y="0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Challenges</a:t>
            </a:r>
            <a:endParaRPr b="1" sz="24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idx="1" type="body"/>
          </p:nvPr>
        </p:nvSpPr>
        <p:spPr>
          <a:xfrm>
            <a:off x="542260" y="2673717"/>
            <a:ext cx="81021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Next Steps/Recommendations</a:t>
            </a:r>
            <a:endParaRPr b="1" sz="1200">
              <a:solidFill>
                <a:srgbClr val="000000"/>
              </a:solidFill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Can</a:t>
            </a:r>
            <a:r>
              <a:rPr lang="en">
                <a:solidFill>
                  <a:schemeClr val="dk1"/>
                </a:solidFill>
              </a:rPr>
              <a:t> use comments from other social media platforms such as Meta, Youtube as well.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 be further developed to detect profanity in Foreign languages.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Implementing other DL/ML models.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Github Repository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https://github.com/skommise/DAEN690_Team_Highlights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542250" y="792475"/>
            <a:ext cx="80436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ataset consists of Twitter and Wikipedia comments. The dataset is augmented using back translation method to generate synthetic data for profane class.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Neural Networks (FFNN, RNN) and Naive Bayes models are trained on the “original” and “original + back translated” data to classify the comments as either profane or non-profane. The RNN model performed the best with 94.3% accuracy.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-5548" y="-26813"/>
            <a:ext cx="9144000" cy="7431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Final Results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Thank You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Q+A</a:t>
            </a:r>
            <a:endParaRPr b="1"/>
          </a:p>
        </p:txBody>
      </p:sp>
      <p:sp>
        <p:nvSpPr>
          <p:cNvPr id="332" name="Google Shape;3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Google Shape;338;p18"/>
          <p:cNvGraphicFramePr/>
          <p:nvPr/>
        </p:nvGraphicFramePr>
        <p:xfrm>
          <a:off x="407569" y="747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2692425"/>
                <a:gridCol w="2692425"/>
                <a:gridCol w="2692425"/>
              </a:tblGrid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Quality</a:t>
                      </a:r>
                      <a:endParaRPr b="1" sz="14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Twitter text</a:t>
                      </a:r>
                      <a:endParaRPr b="1" sz="14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Wikipedia Comments</a:t>
                      </a:r>
                      <a:endParaRPr b="1" sz="14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Completeness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100%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100%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Uniqueness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Integrity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attributes with null values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0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0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Consistency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  <a:tr h="445050"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Conformity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635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✅</a:t>
                      </a:r>
                      <a:endParaRPr sz="1200" u="none" cap="none" strike="noStrike"/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339" name="Google Shape;33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"/>
          <p:cNvSpPr txBox="1"/>
          <p:nvPr>
            <p:ph idx="2" type="body"/>
          </p:nvPr>
        </p:nvSpPr>
        <p:spPr>
          <a:xfrm>
            <a:off x="304800" y="326952"/>
            <a:ext cx="80772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</a:rPr>
              <a:t>The bar plots below shows comparison between performance metrics of Recurrent NN, Feed Forward NN, and Naive Bayes.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45" name="Google Shape;3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375" y="952789"/>
            <a:ext cx="3695700" cy="256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189" y="952788"/>
            <a:ext cx="3592697" cy="256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21"/>
          <p:cNvSpPr txBox="1"/>
          <p:nvPr/>
        </p:nvSpPr>
        <p:spPr>
          <a:xfrm>
            <a:off x="568145" y="3591213"/>
            <a:ext cx="3695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is the metric that counts the proportion of correct predictions.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Recurrent Neural Network has the highest accuracy of 92% for original data and 94.3% for original+back translated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4385929" y="3632383"/>
            <a:ext cx="3896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is the fraction of relevant instances among the retrieved instances.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Naive Bayes model has the highest precision of 92% for original data and RNN of 94% for original+back translated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1328725"/>
            <a:ext cx="3771900" cy="263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22"/>
          <p:cNvSpPr txBox="1"/>
          <p:nvPr/>
        </p:nvSpPr>
        <p:spPr>
          <a:xfrm>
            <a:off x="5036600" y="1446125"/>
            <a:ext cx="30834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recall is the measure of our model correctly identifying True Positives.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Recurrent Neural Network has the highest recall score of 92% for original data and 94.5% for original+back translated data.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idx="2" type="body"/>
          </p:nvPr>
        </p:nvSpPr>
        <p:spPr>
          <a:xfrm>
            <a:off x="304800" y="800100"/>
            <a:ext cx="8077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Word Map shows overall word frequency for both profane and non profane.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300" y="1110800"/>
            <a:ext cx="5709550" cy="326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311725" y="653326"/>
            <a:ext cx="37065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Accenture Federal Services</a:t>
            </a:r>
            <a:endParaRPr b="1"/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620575" y="197425"/>
            <a:ext cx="4211700" cy="4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400">
                <a:solidFill>
                  <a:schemeClr val="dk1"/>
                </a:solidFill>
              </a:rPr>
              <a:t>Accenture is a private multinational professional services company serving clients in over 120 countries. </a:t>
            </a:r>
            <a:endParaRPr/>
          </a:p>
          <a:p>
            <a:pPr indent="-2857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400">
                <a:solidFill>
                  <a:schemeClr val="dk1"/>
                </a:solidFill>
              </a:rPr>
              <a:t>Accenture Federal Services serves government agencies in the United States and helps its clients manage change, modernize information systems, optimize key headquarters governance and processes, and create improvement strategies.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chemeClr val="dk1"/>
                </a:solidFill>
              </a:rPr>
              <a:t>Project POC: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Scott Nestler</a:t>
            </a:r>
            <a:r>
              <a:rPr lang="en" sz="1400">
                <a:solidFill>
                  <a:schemeClr val="dk1"/>
                </a:solidFill>
              </a:rPr>
              <a:t>, Director of Statistics &amp; Modeling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Sieu Tran</a:t>
            </a:r>
            <a:r>
              <a:rPr lang="en" sz="1400">
                <a:solidFill>
                  <a:schemeClr val="dk1"/>
                </a:solidFill>
              </a:rPr>
              <a:t>, Software Engineering Specialist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Danielle Russell</a:t>
            </a:r>
            <a:r>
              <a:rPr lang="en" sz="1400">
                <a:solidFill>
                  <a:schemeClr val="dk1"/>
                </a:solidFill>
              </a:rPr>
              <a:t>, Business and Technology Delivery Senior Analyst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7" name="Google Shape;14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509150" y="349825"/>
            <a:ext cx="46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Project Development Phase</a:t>
            </a:r>
            <a:r>
              <a:rPr b="1" lang="en" sz="2400">
                <a:solidFill>
                  <a:srgbClr val="222222"/>
                </a:solidFill>
              </a:rPr>
              <a:t>s</a:t>
            </a:r>
            <a:endParaRPr b="1" i="0" sz="2400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700"/>
          </a:p>
        </p:txBody>
      </p:sp>
      <p:grpSp>
        <p:nvGrpSpPr>
          <p:cNvPr id="154" name="Google Shape;154;p17"/>
          <p:cNvGrpSpPr/>
          <p:nvPr/>
        </p:nvGrpSpPr>
        <p:grpSpPr>
          <a:xfrm>
            <a:off x="550683" y="1170770"/>
            <a:ext cx="8405810" cy="3272817"/>
            <a:chOff x="2037" y="904557"/>
            <a:chExt cx="10706675" cy="2713554"/>
          </a:xfrm>
        </p:grpSpPr>
        <p:sp>
          <p:nvSpPr>
            <p:cNvPr id="155" name="Google Shape;155;p17"/>
            <p:cNvSpPr/>
            <p:nvPr/>
          </p:nvSpPr>
          <p:spPr>
            <a:xfrm rot="5400000">
              <a:off x="-926313" y="1832907"/>
              <a:ext cx="2035200" cy="178500"/>
            </a:xfrm>
            <a:prstGeom prst="corner">
              <a:avLst>
                <a:gd fmla="val 1000" name="adj1"/>
                <a:gd fmla="val 1000" name="adj2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091" y="2939811"/>
              <a:ext cx="2230500" cy="678300"/>
            </a:xfrm>
            <a:prstGeom prst="homePlate">
              <a:avLst>
                <a:gd fmla="val 25000" name="adj"/>
              </a:avLst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2091" y="2939811"/>
              <a:ext cx="21459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1925" lIns="80975" spcFirstLastPara="1" rIns="80975" wrap="square" tIns="1619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1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 rot="5400000">
              <a:off x="1192716" y="1832907"/>
              <a:ext cx="2035200" cy="178500"/>
            </a:xfrm>
            <a:prstGeom prst="corner">
              <a:avLst>
                <a:gd fmla="val 1000" name="adj1"/>
                <a:gd fmla="val 1000" name="adj2"/>
              </a:avLst>
            </a:prstGeom>
            <a:solidFill>
              <a:schemeClr val="lt1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2121121" y="2939811"/>
              <a:ext cx="2230500" cy="678300"/>
            </a:xfrm>
            <a:prstGeom prst="chevron">
              <a:avLst>
                <a:gd fmla="val 25000" name="adj"/>
              </a:avLst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2290726" y="2939811"/>
              <a:ext cx="18912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1925" lIns="80975" spcFirstLastPara="1" rIns="80975" wrap="square" tIns="1619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2194168" y="1006968"/>
              <a:ext cx="1811100" cy="18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216000" wrap="square" tIns="32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Dataset Exploration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Identify and explore various datasets </a:t>
              </a:r>
              <a:r>
                <a:rPr lang="en" sz="1200">
                  <a:solidFill>
                    <a:schemeClr val="dk1"/>
                  </a:solidFill>
                </a:rPr>
                <a:t>to 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data quality assessment.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 rot="5400000">
              <a:off x="3311746" y="1832907"/>
              <a:ext cx="2035200" cy="178500"/>
            </a:xfrm>
            <a:prstGeom prst="corner">
              <a:avLst>
                <a:gd fmla="val 1000" name="adj1"/>
                <a:gd fmla="val 1000" name="adj2"/>
              </a:avLst>
            </a:prstGeom>
            <a:solidFill>
              <a:schemeClr val="lt1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240152" y="2939811"/>
              <a:ext cx="2230500" cy="678300"/>
            </a:xfrm>
            <a:prstGeom prst="chevron">
              <a:avLst>
                <a:gd fmla="val 25000" name="adj"/>
              </a:avLst>
            </a:prstGeom>
            <a:solidFill>
              <a:schemeClr val="accent3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409757" y="2939811"/>
              <a:ext cx="18912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1925" lIns="80975" spcFirstLastPara="1" rIns="80975" wrap="square" tIns="1619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3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4378540" y="1006957"/>
              <a:ext cx="1811100" cy="18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216000" wrap="square" tIns="32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Development</a:t>
              </a:r>
              <a:endPara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Explore different </a:t>
              </a:r>
              <a:r>
                <a:rPr lang="en" sz="1200">
                  <a:solidFill>
                    <a:schemeClr val="dk1"/>
                  </a:solidFill>
                </a:rPr>
                <a:t>DL/ML 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techniques to </a:t>
              </a:r>
              <a:r>
                <a:rPr lang="en" sz="1200">
                  <a:solidFill>
                    <a:schemeClr val="dk1"/>
                  </a:solidFill>
                </a:rPr>
                <a:t>identify 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optimal model for classifying.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 rot="5400000">
              <a:off x="5430776" y="1832907"/>
              <a:ext cx="2035200" cy="178500"/>
            </a:xfrm>
            <a:prstGeom prst="corner">
              <a:avLst>
                <a:gd fmla="val 1000" name="adj1"/>
                <a:gd fmla="val 1000" name="adj2"/>
              </a:avLst>
            </a:prstGeom>
            <a:solidFill>
              <a:schemeClr val="lt1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359182" y="2939811"/>
              <a:ext cx="2230500" cy="678300"/>
            </a:xfrm>
            <a:prstGeom prst="chevron">
              <a:avLst>
                <a:gd fmla="val 25000" name="adj"/>
              </a:avLst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6528787" y="2939811"/>
              <a:ext cx="18912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1925" lIns="80975" spcFirstLastPara="1" rIns="80975" wrap="square" tIns="1619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4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6477397" y="1006947"/>
              <a:ext cx="1891500" cy="18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216000" wrap="square" tIns="32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Arial"/>
                <a:buNone/>
              </a:pPr>
              <a:r>
                <a:rPr b="1" i="0" lang="en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Visualizations</a:t>
              </a:r>
              <a:endPara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reports and dashboards for the data and results. 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 rot="5400000">
              <a:off x="7549806" y="1832907"/>
              <a:ext cx="2035200" cy="178500"/>
            </a:xfrm>
            <a:prstGeom prst="corner">
              <a:avLst>
                <a:gd fmla="val 1000" name="adj1"/>
                <a:gd fmla="val 1000" name="adj2"/>
              </a:avLst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8478212" y="2939811"/>
              <a:ext cx="2230500" cy="678300"/>
            </a:xfrm>
            <a:prstGeom prst="chevron">
              <a:avLst>
                <a:gd fmla="val 25000" name="adj"/>
              </a:avLst>
            </a:prstGeom>
            <a:solidFill>
              <a:schemeClr val="accent5"/>
            </a:solidFill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8647817" y="2939811"/>
              <a:ext cx="1891200" cy="6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1925" lIns="80975" spcFirstLastPara="1" rIns="80975" wrap="square" tIns="1619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5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8656657" y="1006957"/>
              <a:ext cx="1811100" cy="18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216000" wrap="square" tIns="32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Arial"/>
                <a:buNone/>
              </a:pPr>
              <a:r>
                <a:rPr b="1" i="0" lang="en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Final Results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1602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Document and present the process and findings. Also, create </a:t>
              </a:r>
              <a:r>
                <a:rPr lang="en" sz="1200">
                  <a:solidFill>
                    <a:schemeClr val="dk1"/>
                  </a:solidFill>
                </a:rPr>
                <a:t>f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unctional and </a:t>
              </a:r>
              <a:r>
                <a:rPr lang="en" sz="1200">
                  <a:solidFill>
                    <a:schemeClr val="dk1"/>
                  </a:solidFill>
                </a:rPr>
                <a:t>t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echnical documents.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100391" y="1006958"/>
              <a:ext cx="1811100" cy="18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216000" wrap="square" tIns="32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Understand the scope and expectations of the problem.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 b="0" l="553" r="543" t="0"/>
          <a:stretch/>
        </p:blipFill>
        <p:spPr>
          <a:xfrm>
            <a:off x="0" y="0"/>
            <a:ext cx="3496226" cy="2540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 b="30438" l="0" r="0" t="30439"/>
          <a:stretch/>
        </p:blipFill>
        <p:spPr>
          <a:xfrm>
            <a:off x="3496225" y="0"/>
            <a:ext cx="5647775" cy="2540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4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dk1"/>
                </a:solidFill>
              </a:rPr>
              <a:t>Problem Statement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3529200" y="2540500"/>
            <a:ext cx="52953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 explore various techniques to differentiate between a Profane and a Non-Profane comment.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Build a classifier model to predict the given input comment as Profane or Non-Profane.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5"/>
          <p:cNvGraphicFramePr/>
          <p:nvPr/>
        </p:nvGraphicFramePr>
        <p:xfrm>
          <a:off x="533350" y="823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2642550"/>
                <a:gridCol w="2781425"/>
                <a:gridCol w="2708375"/>
              </a:tblGrid>
              <a:tr h="8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Dataset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3429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Hate Speech and Offensive Language Dataset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3429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Toxic Comment Classification Challenge Dataset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Owner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NA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Jigsaw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Type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Open Source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Open Source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85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Size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3 MB (23353 comments - 19190 (Profane) + 4163 (No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n-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Profane)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55 MB (15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9571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 comments - 8449 (Profane) + 151122 (No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n-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Profane))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License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CCO Public Domain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CCO Public Domain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Location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Internet (kaggle)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Internet (kaggle)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Dataset Time Range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2019 - 2020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2018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9" name="Google Shape;189;p5"/>
          <p:cNvSpPr/>
          <p:nvPr/>
        </p:nvSpPr>
        <p:spPr>
          <a:xfrm>
            <a:off x="-5316" y="-48081"/>
            <a:ext cx="9144000" cy="765777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i="0" lang="en" sz="24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Description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f2b033fc_0_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Text Augmentation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is used to generate additional, synthetic data using the existing data.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Implemented to balance the number of profane and non-profane comments.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The following text augmentation techniques were implemented: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Character Augmenter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dog -&gt; d0g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Word Augmenter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 quick brown fox jumps over the lazy dog -&gt; The quick brown NBC jumps over the lazy dog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Contextual Word Embeddings Augmenter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 quick brown fox jumps over the lazy dog -&gt; The lazy quick brown fox always jumps over the lazy dog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96" name="Google Shape;196;g103f2b033fc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g103f2b033fc_0_0"/>
          <p:cNvSpPr/>
          <p:nvPr/>
        </p:nvSpPr>
        <p:spPr>
          <a:xfrm>
            <a:off x="-5316" y="-48081"/>
            <a:ext cx="9144000" cy="7659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20"/>
              <a:buFont typeface="Arial"/>
              <a:buNone/>
            </a:pPr>
            <a:r>
              <a:rPr b="1" lang="en" sz="2420">
                <a:solidFill>
                  <a:schemeClr val="lt1"/>
                </a:solidFill>
              </a:rPr>
              <a:t>Text Augmentation Techniques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03f2b033fc_0_0"/>
          <p:cNvPicPr preferRelativeResize="0"/>
          <p:nvPr/>
        </p:nvPicPr>
        <p:blipFill rotWithShape="1">
          <a:blip r:embed="rId3">
            <a:alphaModFix/>
          </a:blip>
          <a:srcRect b="23298" l="0" r="0" t="13614"/>
          <a:stretch/>
        </p:blipFill>
        <p:spPr>
          <a:xfrm>
            <a:off x="5825200" y="3630750"/>
            <a:ext cx="2692001" cy="12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311700" y="865325"/>
            <a:ext cx="85206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 NLP, </a:t>
            </a: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Back Translation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is one such augmentation technique that works as follows: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Give an input text in some source language (e.g. English)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Translate this text to a temporary destination language (e.g. English -&gt; Spanish)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Translate back the previously translated text into the source language (e.g. Spanish-&gt; English)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Distribution of the datasets: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4" name="Google Shape;204;p6"/>
          <p:cNvGraphicFramePr/>
          <p:nvPr/>
        </p:nvGraphicFramePr>
        <p:xfrm>
          <a:off x="449650" y="2557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{19755FA4-0EE3-4EA3-ACD1-54B428C756B8}</a:tableStyleId>
              </a:tblPr>
              <a:tblGrid>
                <a:gridCol w="2438275"/>
                <a:gridCol w="2022625"/>
                <a:gridCol w="1877150"/>
                <a:gridCol w="2001850"/>
              </a:tblGrid>
              <a:tr h="624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Dataset</a:t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 number of comments in Dataset</a:t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Count of Profane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Count of Non</a:t>
                      </a:r>
                      <a:r>
                        <a:rPr b="1" lang="en"/>
                        <a:t>-</a:t>
                      </a:r>
                      <a:r>
                        <a:rPr b="1" lang="en" sz="1400" u="none" cap="none" strike="noStrike"/>
                        <a:t>Profane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Original</a:t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55802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27639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28163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Back Translated</a:t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38360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19190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19170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Original + Back Translated</a:t>
                      </a:r>
                      <a:endParaRPr b="1" sz="1400" u="none" cap="none" strike="noStrike"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93692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46829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46863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6"/>
          <p:cNvSpPr/>
          <p:nvPr/>
        </p:nvSpPr>
        <p:spPr>
          <a:xfrm>
            <a:off x="-225" y="-5550"/>
            <a:ext cx="9144000" cy="730800"/>
          </a:xfrm>
          <a:prstGeom prst="rect">
            <a:avLst/>
          </a:prstGeom>
          <a:solidFill>
            <a:srgbClr val="284F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" sz="24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 of Synthetic Data - Text Augmentation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4F7D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292" y="479500"/>
            <a:ext cx="3299383" cy="1806801"/>
          </a:xfrm>
          <a:prstGeom prst="rect">
            <a:avLst/>
          </a:prstGeom>
          <a:noFill/>
          <a:ln cap="flat" cmpd="sng" w="9525">
            <a:solidFill>
              <a:srgbClr val="1E6E8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625" y="2806025"/>
            <a:ext cx="3406724" cy="1967299"/>
          </a:xfrm>
          <a:prstGeom prst="rect">
            <a:avLst/>
          </a:prstGeom>
          <a:noFill/>
          <a:ln cap="flat" cmpd="sng" w="9525">
            <a:solidFill>
              <a:srgbClr val="1E6E8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775" y="2775601"/>
            <a:ext cx="3128800" cy="2028154"/>
          </a:xfrm>
          <a:prstGeom prst="rect">
            <a:avLst/>
          </a:prstGeom>
          <a:noFill/>
          <a:ln cap="flat" cmpd="sng" w="9525">
            <a:solidFill>
              <a:srgbClr val="1E6E8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4" name="Google Shape;214;p7"/>
          <p:cNvCxnSpPr/>
          <p:nvPr/>
        </p:nvCxnSpPr>
        <p:spPr>
          <a:xfrm>
            <a:off x="6218259" y="2302801"/>
            <a:ext cx="0" cy="51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7"/>
          <p:cNvCxnSpPr>
            <a:stCxn id="212" idx="1"/>
            <a:endCxn id="213" idx="3"/>
          </p:cNvCxnSpPr>
          <p:nvPr/>
        </p:nvCxnSpPr>
        <p:spPr>
          <a:xfrm rot="10800000">
            <a:off x="3808525" y="3789675"/>
            <a:ext cx="89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7"/>
          <p:cNvSpPr txBox="1"/>
          <p:nvPr/>
        </p:nvSpPr>
        <p:spPr>
          <a:xfrm>
            <a:off x="739425" y="768575"/>
            <a:ext cx="31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6289163" y="2286300"/>
            <a:ext cx="17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5771100" y="4694975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Cleansed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1271825" y="4743300"/>
            <a:ext cx="18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translated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 Harshavardhan Velugoti</dc:creator>
</cp:coreProperties>
</file>